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09" r:id="rId3"/>
    <p:sldId id="411" r:id="rId4"/>
    <p:sldId id="489" r:id="rId5"/>
    <p:sldId id="485" r:id="rId6"/>
    <p:sldId id="490" r:id="rId7"/>
    <p:sldId id="486" r:id="rId8"/>
    <p:sldId id="418" r:id="rId9"/>
    <p:sldId id="487" r:id="rId10"/>
    <p:sldId id="491" r:id="rId11"/>
    <p:sldId id="492" r:id="rId12"/>
    <p:sldId id="488" r:id="rId13"/>
    <p:sldId id="534" r:id="rId14"/>
    <p:sldId id="533" r:id="rId15"/>
    <p:sldId id="542" r:id="rId16"/>
    <p:sldId id="535" r:id="rId17"/>
    <p:sldId id="536" r:id="rId18"/>
    <p:sldId id="538" r:id="rId19"/>
    <p:sldId id="539" r:id="rId20"/>
    <p:sldId id="540" r:id="rId21"/>
    <p:sldId id="541" r:id="rId22"/>
    <p:sldId id="537" r:id="rId23"/>
    <p:sldId id="456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026"/>
        <p:guide pos="280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.wmf"/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899100" y="914489"/>
            <a:ext cx="7349400" cy="2570652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899100" y="3560748"/>
            <a:ext cx="7349400" cy="1472544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56300" y="774076"/>
            <a:ext cx="8229600" cy="548333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99100" y="2484243"/>
            <a:ext cx="7349400" cy="10189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899100" y="3560748"/>
            <a:ext cx="7349400" cy="471646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60"/>
            <a:ext cx="8226900" cy="70566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6300" y="1490546"/>
            <a:ext cx="8226900" cy="4759666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493100" y="3848777"/>
            <a:ext cx="5826600" cy="766875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493100" y="4615652"/>
            <a:ext cx="5826600" cy="867685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60"/>
            <a:ext cx="8226900" cy="70566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6300" y="1501347"/>
            <a:ext cx="3882600" cy="4748865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808700" y="1501347"/>
            <a:ext cx="3882600" cy="4748865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60"/>
            <a:ext cx="8226900" cy="70566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429340"/>
            <a:ext cx="4006800" cy="381637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6300" y="1854181"/>
            <a:ext cx="4006800" cy="439603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421868"/>
            <a:ext cx="4006800" cy="381637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854181"/>
            <a:ext cx="4006800" cy="439603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60"/>
            <a:ext cx="8226900" cy="70566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6300" y="1555352"/>
            <a:ext cx="3924808" cy="4608451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762800" y="1555352"/>
            <a:ext cx="3920400" cy="4608451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676100" y="914489"/>
            <a:ext cx="783000" cy="5029692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85800" y="914489"/>
            <a:ext cx="6876900" cy="5029692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6300" y="608460"/>
            <a:ext cx="8226900" cy="705669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6300" y="1490546"/>
            <a:ext cx="8226900" cy="4759666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9000" y="6315018"/>
            <a:ext cx="2025000" cy="3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6315018"/>
            <a:ext cx="2970000" cy="3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658200" y="6315018"/>
            <a:ext cx="2025000" cy="3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10360" algn="l"/>
          <a:tab pos="1610360" algn="l"/>
          <a:tab pos="1610360" algn="l"/>
          <a:tab pos="1610360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73.xml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4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8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9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image" Target="../media/image18.wmf"/><Relationship Id="rId7" Type="http://schemas.openxmlformats.org/officeDocument/2006/relationships/oleObject" Target="../embeddings/oleObject2.bin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oleObject" Target="../embeddings/oleObject6.bin"/><Relationship Id="rId7" Type="http://schemas.openxmlformats.org/officeDocument/2006/relationships/image" Target="../media/image17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20.wmf"/><Relationship Id="rId2" Type="http://schemas.openxmlformats.org/officeDocument/2006/relationships/oleObject" Target="../embeddings/oleObject3.bin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7.bin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240790" y="967740"/>
            <a:ext cx="6662420" cy="1742440"/>
          </a:xfrm>
        </p:spPr>
        <p:txBody>
          <a:bodyPr>
            <a:normAutofit fontScale="90000"/>
          </a:bodyPr>
          <a:p>
            <a:r>
              <a:rPr lang="en-US" altLang="zh-CN" sz="4400" spc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n-cs"/>
                <a:sym typeface="+mn-ea"/>
              </a:rPr>
              <a:t>Mesh Representation: </a:t>
            </a:r>
            <a:r>
              <a:rPr lang="en-US" altLang="zh-CN" sz="4000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n-cs"/>
                <a:sym typeface="+mn-ea"/>
              </a:rPr>
              <a:t>Linear Rotation-invariant Coordinates for Meshes</a:t>
            </a:r>
            <a:endParaRPr lang="en-US" altLang="zh-CN" sz="4000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728470" y="3174365"/>
            <a:ext cx="5687695" cy="662305"/>
          </a:xfrm>
        </p:spPr>
        <p:txBody>
          <a:bodyPr/>
          <a:p>
            <a:r>
              <a:rPr lang="en-US" altLang="zh-CN" sz="2000" b="1" spc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Speaker: Tianle Yuan (Mark)</a:t>
            </a:r>
            <a:endParaRPr lang="en-US" altLang="zh-CN" sz="2000" b="1" spc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</a:endParaRPr>
          </a:p>
        </p:txBody>
      </p:sp>
      <p:pic>
        <p:nvPicPr>
          <p:cNvPr id="13" name="图片 12" descr="C:/Users/ytl_5/AppData/Local/Temp/kaimatting/20210307213039/output_aiMatting_20210307213433.pngoutput_aiMatting_202103072134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4298315"/>
            <a:ext cx="4175125" cy="1842770"/>
          </a:xfrm>
          <a:prstGeom prst="rect">
            <a:avLst/>
          </a:prstGeom>
        </p:spPr>
      </p:pic>
      <p:pic>
        <p:nvPicPr>
          <p:cNvPr id="14" name="图片 13" descr="C:/Users/ytl_5/AppData/Local/Temp/kaimatting/20210307213436/output_aiMatting_20210307213454.pngoutput_aiMatting_202103072134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140" y="4298315"/>
            <a:ext cx="3442335" cy="18427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4955540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III.  Time Schedule</a:t>
            </a:r>
            <a:r>
              <a:rPr lang="en-US"/>
              <a:t> </a:t>
            </a:r>
            <a:endParaRPr lang="en-US"/>
          </a:p>
        </p:txBody>
      </p:sp>
      <p:pic>
        <p:nvPicPr>
          <p:cNvPr id="32" name="图片 31" descr="C:/Users/ytl_5/AppData/Local/Temp/kaimatting/20210308101016/output_aiMatting_20210308101216.pngoutput_aiMatting_202103081012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61590"/>
            <a:ext cx="2513330" cy="2599690"/>
          </a:xfrm>
          <a:prstGeom prst="rect">
            <a:avLst/>
          </a:prstGeom>
        </p:spPr>
      </p:pic>
      <p:pic>
        <p:nvPicPr>
          <p:cNvPr id="34" name="图片 33" descr="C:/Users/ytl_5/AppData/Local/Temp/kaimatting/20210308093832/output_aiMatting_20210308093837.pngoutput_aiMatting_20210308093837"/>
          <p:cNvPicPr>
            <a:picLocks noChangeAspect="1"/>
          </p:cNvPicPr>
          <p:nvPr/>
        </p:nvPicPr>
        <p:blipFill>
          <a:blip r:embed="rId2"/>
          <a:srcRect r="-18373" b="-5077"/>
          <a:stretch>
            <a:fillRect/>
          </a:stretch>
        </p:blipFill>
        <p:spPr>
          <a:xfrm>
            <a:off x="4777105" y="1527175"/>
            <a:ext cx="1358265" cy="1564005"/>
          </a:xfrm>
          <a:prstGeom prst="rect">
            <a:avLst/>
          </a:prstGeom>
        </p:spPr>
      </p:pic>
      <p:pic>
        <p:nvPicPr>
          <p:cNvPr id="35" name="图片 34" descr="C:/Users/ytl_5/AppData/Local/Temp/kaimatting/20210308093850/output_aiMatting_20210308093856.pngoutput_aiMatting_20210308093856"/>
          <p:cNvPicPr>
            <a:picLocks noChangeAspect="1"/>
          </p:cNvPicPr>
          <p:nvPr/>
        </p:nvPicPr>
        <p:blipFill>
          <a:blip r:embed="rId3"/>
          <a:srcRect l="-42561" t="-9459" r="-39044" b="-30317"/>
          <a:stretch>
            <a:fillRect/>
          </a:stretch>
        </p:blipFill>
        <p:spPr>
          <a:xfrm>
            <a:off x="2515235" y="1561465"/>
            <a:ext cx="1278890" cy="1510665"/>
          </a:xfrm>
          <a:prstGeom prst="rect">
            <a:avLst/>
          </a:prstGeom>
        </p:spPr>
      </p:pic>
      <p:pic>
        <p:nvPicPr>
          <p:cNvPr id="36" name="图片 35" descr="C:/Users/ytl_5/AppData/Local/Temp/kaimatting/20210308093904/output_aiMatting_20210308093910.pngoutput_aiMatting_20210308093910"/>
          <p:cNvPicPr>
            <a:picLocks noChangeAspect="1"/>
          </p:cNvPicPr>
          <p:nvPr/>
        </p:nvPicPr>
        <p:blipFill>
          <a:blip r:embed="rId4"/>
          <a:srcRect t="-11026" b="-31672"/>
          <a:stretch>
            <a:fillRect/>
          </a:stretch>
        </p:blipFill>
        <p:spPr>
          <a:xfrm>
            <a:off x="7200900" y="1527175"/>
            <a:ext cx="1158875" cy="1544955"/>
          </a:xfrm>
          <a:prstGeom prst="rect">
            <a:avLst/>
          </a:prstGeom>
        </p:spPr>
      </p:pic>
      <p:pic>
        <p:nvPicPr>
          <p:cNvPr id="38" name="图片 37" descr="C:/Users/ytl_5/AppData/Local/Temp/kaimatting/20210308095757/output_aiMatting_20210308095804.pngoutput_aiMatting_20210308095804"/>
          <p:cNvPicPr>
            <a:picLocks noChangeAspect="1"/>
          </p:cNvPicPr>
          <p:nvPr/>
        </p:nvPicPr>
        <p:blipFill>
          <a:blip r:embed="rId5"/>
          <a:srcRect r="-27960"/>
          <a:stretch>
            <a:fillRect/>
          </a:stretch>
        </p:blipFill>
        <p:spPr>
          <a:xfrm>
            <a:off x="7216775" y="3330575"/>
            <a:ext cx="1461770" cy="1830705"/>
          </a:xfrm>
          <a:prstGeom prst="rect">
            <a:avLst/>
          </a:prstGeom>
        </p:spPr>
      </p:pic>
      <p:pic>
        <p:nvPicPr>
          <p:cNvPr id="39" name="图片 38" descr="C:/Users/ytl_5/AppData/Local/Temp/kaimatting/20210308095741/output_aiMatting_20210308095746.pngoutput_aiMatting_20210308095746"/>
          <p:cNvPicPr>
            <a:picLocks noChangeAspect="1"/>
          </p:cNvPicPr>
          <p:nvPr/>
        </p:nvPicPr>
        <p:blipFill>
          <a:blip r:embed="rId6"/>
          <a:srcRect r="-16932" b="-13509"/>
          <a:stretch>
            <a:fillRect/>
          </a:stretch>
        </p:blipFill>
        <p:spPr>
          <a:xfrm>
            <a:off x="4832350" y="3330575"/>
            <a:ext cx="1447165" cy="1803400"/>
          </a:xfrm>
          <a:prstGeom prst="rect">
            <a:avLst/>
          </a:prstGeom>
        </p:spPr>
      </p:pic>
      <p:pic>
        <p:nvPicPr>
          <p:cNvPr id="40" name="图片 39" descr="C:/Users/ytl_5/AppData/Local/Temp/kaimatting/20210308095749/output_aiMatting_20210308095753.pngoutput_aiMatting_20210308095753"/>
          <p:cNvPicPr>
            <a:picLocks noChangeAspect="1"/>
          </p:cNvPicPr>
          <p:nvPr/>
        </p:nvPicPr>
        <p:blipFill>
          <a:blip r:embed="rId7"/>
          <a:srcRect r="-34669" b="-40185"/>
          <a:stretch>
            <a:fillRect/>
          </a:stretch>
        </p:blipFill>
        <p:spPr>
          <a:xfrm>
            <a:off x="2501265" y="3330575"/>
            <a:ext cx="1536700" cy="1827530"/>
          </a:xfrm>
          <a:prstGeom prst="rect">
            <a:avLst/>
          </a:prstGeom>
        </p:spPr>
      </p:pic>
      <p:pic>
        <p:nvPicPr>
          <p:cNvPr id="49" name="图片 48" descr="C:/Users/ytl_5/AppData/Local/Temp/kaimatting/20210308102403/output_aiMatting_20210308102407.pngoutput_aiMatting_20210308102407"/>
          <p:cNvPicPr>
            <a:picLocks noChangeAspect="1"/>
          </p:cNvPicPr>
          <p:nvPr/>
        </p:nvPicPr>
        <p:blipFill>
          <a:blip r:embed="rId8"/>
          <a:srcRect t="-24207" b="-6455"/>
          <a:stretch>
            <a:fillRect/>
          </a:stretch>
        </p:blipFill>
        <p:spPr>
          <a:xfrm>
            <a:off x="7126605" y="5176520"/>
            <a:ext cx="1861820" cy="1542415"/>
          </a:xfrm>
          <a:prstGeom prst="rect">
            <a:avLst/>
          </a:prstGeom>
        </p:spPr>
      </p:pic>
      <p:pic>
        <p:nvPicPr>
          <p:cNvPr id="50" name="图片 49" descr="C:/Users/ytl_5/AppData/Local/Temp/kaimatting/20210308102356/output_aiMatting_20210308102401.pngoutput_aiMatting_202103081024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5990" y="5154295"/>
            <a:ext cx="1585595" cy="1564640"/>
          </a:xfrm>
          <a:prstGeom prst="rect">
            <a:avLst/>
          </a:prstGeom>
        </p:spPr>
      </p:pic>
      <p:pic>
        <p:nvPicPr>
          <p:cNvPr id="51" name="图片 50" descr="C:/Users/ytl_5/AppData/Local/Temp/kaimatting/20210308102335/output_aiMatting_20210308102344.pngoutput_aiMatting_20210308102344"/>
          <p:cNvPicPr>
            <a:picLocks noChangeAspect="1"/>
          </p:cNvPicPr>
          <p:nvPr/>
        </p:nvPicPr>
        <p:blipFill>
          <a:blip r:embed="rId10"/>
          <a:srcRect l="-18797" t="-25094" r="-9774" b="-7663"/>
          <a:stretch>
            <a:fillRect/>
          </a:stretch>
        </p:blipFill>
        <p:spPr>
          <a:xfrm>
            <a:off x="2454910" y="5176520"/>
            <a:ext cx="1628775" cy="1562100"/>
          </a:xfrm>
          <a:prstGeom prst="rect">
            <a:avLst/>
          </a:prstGeom>
        </p:spPr>
      </p:pic>
      <p:cxnSp>
        <p:nvCxnSpPr>
          <p:cNvPr id="53" name="直接箭头连接符 52"/>
          <p:cNvCxnSpPr/>
          <p:nvPr/>
        </p:nvCxnSpPr>
        <p:spPr>
          <a:xfrm flipV="1">
            <a:off x="6135370" y="2279650"/>
            <a:ext cx="869315" cy="6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3738245" y="2272665"/>
            <a:ext cx="846455" cy="69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6050280" y="2376170"/>
            <a:ext cx="1038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solidFill>
                  <a:srgbClr val="FF0000"/>
                </a:solidFill>
              </a:rPr>
              <a:t>△</a:t>
            </a:r>
            <a:r>
              <a:rPr lang="en-US" altLang="zh-CN" b="1">
                <a:solidFill>
                  <a:srgbClr val="FF0000"/>
                </a:solidFill>
              </a:rPr>
              <a:t>x + 0.3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642360" y="2376170"/>
            <a:ext cx="1038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solidFill>
                  <a:srgbClr val="FF0000"/>
                </a:solidFill>
              </a:rPr>
              <a:t>△</a:t>
            </a:r>
            <a:r>
              <a:rPr lang="en-US" altLang="zh-CN" b="1">
                <a:solidFill>
                  <a:srgbClr val="FF0000"/>
                </a:solidFill>
              </a:rPr>
              <a:t>x - 0.3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6331585" y="4031615"/>
            <a:ext cx="869315" cy="6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6246495" y="4128135"/>
            <a:ext cx="1038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solidFill>
                  <a:srgbClr val="FF0000"/>
                </a:solidFill>
              </a:rPr>
              <a:t>△</a:t>
            </a:r>
            <a:r>
              <a:rPr lang="en-US" altLang="zh-CN" b="1">
                <a:solidFill>
                  <a:srgbClr val="FF0000"/>
                </a:solidFill>
              </a:rPr>
              <a:t>z</a:t>
            </a:r>
            <a:r>
              <a:rPr lang="en-US" altLang="zh-CN" b="1">
                <a:solidFill>
                  <a:srgbClr val="FF0000"/>
                </a:solidFill>
              </a:rPr>
              <a:t> + 0.3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H="1">
            <a:off x="3890010" y="4024630"/>
            <a:ext cx="846455" cy="69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3794125" y="4128135"/>
            <a:ext cx="1038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solidFill>
                  <a:srgbClr val="FF0000"/>
                </a:solidFill>
              </a:rPr>
              <a:t>△</a:t>
            </a:r>
            <a:r>
              <a:rPr lang="en-US" altLang="zh-CN" b="1">
                <a:solidFill>
                  <a:srgbClr val="FF0000"/>
                </a:solidFill>
              </a:rPr>
              <a:t>z</a:t>
            </a:r>
            <a:r>
              <a:rPr lang="en-US" altLang="zh-CN" b="1">
                <a:solidFill>
                  <a:srgbClr val="FF0000"/>
                </a:solidFill>
              </a:rPr>
              <a:t> - 0.3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6220460" y="5915025"/>
            <a:ext cx="869315" cy="6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135370" y="6011545"/>
            <a:ext cx="1038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solidFill>
                  <a:srgbClr val="FF0000"/>
                </a:solidFill>
              </a:rPr>
              <a:t>△</a:t>
            </a:r>
            <a:r>
              <a:rPr lang="en-US" altLang="zh-CN" b="1">
                <a:solidFill>
                  <a:srgbClr val="FF0000"/>
                </a:solidFill>
              </a:rPr>
              <a:t>y</a:t>
            </a:r>
            <a:r>
              <a:rPr lang="en-US" altLang="zh-CN" b="1">
                <a:solidFill>
                  <a:srgbClr val="FF0000"/>
                </a:solidFill>
              </a:rPr>
              <a:t> + 0.3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794125" y="4128135"/>
            <a:ext cx="1038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solidFill>
                  <a:srgbClr val="FF0000"/>
                </a:solidFill>
              </a:rPr>
              <a:t>△</a:t>
            </a:r>
            <a:r>
              <a:rPr lang="en-US" altLang="zh-CN" b="1">
                <a:solidFill>
                  <a:srgbClr val="FF0000"/>
                </a:solidFill>
              </a:rPr>
              <a:t>z</a:t>
            </a:r>
            <a:r>
              <a:rPr lang="en-US" altLang="zh-CN" b="1">
                <a:solidFill>
                  <a:srgbClr val="FF0000"/>
                </a:solidFill>
              </a:rPr>
              <a:t> - 0.3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67" name="直接箭头连接符 66"/>
          <p:cNvCxnSpPr/>
          <p:nvPr/>
        </p:nvCxnSpPr>
        <p:spPr>
          <a:xfrm flipH="1">
            <a:off x="3889375" y="5908040"/>
            <a:ext cx="846455" cy="69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3793490" y="6011545"/>
            <a:ext cx="1038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>
                <a:solidFill>
                  <a:srgbClr val="FF0000"/>
                </a:solidFill>
              </a:rPr>
              <a:t>△</a:t>
            </a:r>
            <a:r>
              <a:rPr lang="en-US" altLang="zh-CN" b="1">
                <a:solidFill>
                  <a:srgbClr val="FF0000"/>
                </a:solidFill>
              </a:rPr>
              <a:t>y</a:t>
            </a:r>
            <a:r>
              <a:rPr lang="en-US" altLang="zh-CN" b="1">
                <a:solidFill>
                  <a:srgbClr val="FF0000"/>
                </a:solidFill>
              </a:rPr>
              <a:t> - 0.3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70" name="图片 69" descr="C:/Users/ytl_5/AppData/Local/Temp/kaimatting/20210308104631/output_aiMatting_20210308104824.pngoutput_aiMatting_202103081048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7595" y="3023235"/>
            <a:ext cx="6529705" cy="385445"/>
          </a:xfrm>
          <a:prstGeom prst="rect">
            <a:avLst/>
          </a:prstGeom>
        </p:spPr>
      </p:pic>
      <p:pic>
        <p:nvPicPr>
          <p:cNvPr id="71" name="图片 70" descr="C:/Users/ytl_5/AppData/Local/Temp/kaimatting/20210308104631/output_aiMatting_20210308104824.pngoutput_aiMatting_202103081048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7595" y="1276350"/>
            <a:ext cx="6529705" cy="385445"/>
          </a:xfrm>
          <a:prstGeom prst="rect">
            <a:avLst/>
          </a:prstGeom>
        </p:spPr>
      </p:pic>
      <p:pic>
        <p:nvPicPr>
          <p:cNvPr id="72" name="图片 71" descr="C:/Users/ytl_5/AppData/Local/Temp/kaimatting/20210308104631/output_aiMatting_20210308104824.pngoutput_aiMatting_202103081048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7595" y="4919345"/>
            <a:ext cx="6529705" cy="3854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22910" y="1200785"/>
            <a:ext cx="85655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 b="1">
                <a:solidFill>
                  <a:srgbClr val="7030A0"/>
                </a:solidFill>
                <a:sym typeface="+mn-ea"/>
              </a:rPr>
              <a:t>3.1-3.8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 </a:t>
            </a: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Basically finished construction of a frame of the 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             two overconstrained equation system.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52440" y="305435"/>
            <a:ext cx="2543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</a:rPr>
              <a:t>Translation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195 -0.030370 L -0.234028 -0.062963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-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  <p:bldP spid="14" grpId="2"/>
      <p:bldP spid="55" grpId="0"/>
      <p:bldP spid="56" grpId="0"/>
      <p:bldP spid="58" grpId="0"/>
      <p:bldP spid="60" grpId="0"/>
      <p:bldP spid="62" grpId="0"/>
      <p:bldP spid="66" grpId="0"/>
      <p:bldP spid="68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4955540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III.  Time Schedule</a:t>
            </a:r>
            <a:r>
              <a:rPr lang="en-US"/>
              <a:t> 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2910" y="1200785"/>
            <a:ext cx="85655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 b="1">
                <a:solidFill>
                  <a:srgbClr val="7030A0"/>
                </a:solidFill>
                <a:sym typeface="+mn-ea"/>
              </a:rPr>
              <a:t>3.1-3.8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 </a:t>
            </a: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Basically finished construction of a frame of the 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             two overconstrained equation system.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75" name="图片 74" descr="C:/Users/ytl_5/AppData/Local/Temp/kaimatting/20210308143509/output_aiMatting_20210308143520.pngoutput_aiMatting_20210308143520"/>
          <p:cNvPicPr>
            <a:picLocks noChangeAspect="1"/>
          </p:cNvPicPr>
          <p:nvPr/>
        </p:nvPicPr>
        <p:blipFill>
          <a:blip r:embed="rId1"/>
          <a:srcRect t="-5296" b="-15887"/>
          <a:stretch>
            <a:fillRect/>
          </a:stretch>
        </p:blipFill>
        <p:spPr>
          <a:xfrm>
            <a:off x="4478020" y="2068830"/>
            <a:ext cx="1928495" cy="1743710"/>
          </a:xfrm>
          <a:prstGeom prst="rect">
            <a:avLst/>
          </a:prstGeom>
        </p:spPr>
      </p:pic>
      <p:pic>
        <p:nvPicPr>
          <p:cNvPr id="76" name="图片 75" descr="C:/Users/ytl_5/AppData/Local/Temp/kaimatting/20210308143554/output_aiMatting_20210308143601.pngoutput_aiMatting_20210308143601"/>
          <p:cNvPicPr>
            <a:picLocks noChangeAspect="1"/>
          </p:cNvPicPr>
          <p:nvPr/>
        </p:nvPicPr>
        <p:blipFill>
          <a:blip r:embed="rId2"/>
          <a:srcRect l="-1858" t="-11905" r="-1177" b="-25397"/>
          <a:stretch>
            <a:fillRect/>
          </a:stretch>
        </p:blipFill>
        <p:spPr>
          <a:xfrm>
            <a:off x="1514475" y="2121535"/>
            <a:ext cx="2112645" cy="1647825"/>
          </a:xfrm>
          <a:prstGeom prst="rect">
            <a:avLst/>
          </a:prstGeom>
        </p:spPr>
      </p:pic>
      <p:cxnSp>
        <p:nvCxnSpPr>
          <p:cNvPr id="59" name="直接箭头连接符 58"/>
          <p:cNvCxnSpPr/>
          <p:nvPr/>
        </p:nvCxnSpPr>
        <p:spPr>
          <a:xfrm flipH="1">
            <a:off x="3602990" y="2861310"/>
            <a:ext cx="846455" cy="69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3464560" y="2964815"/>
            <a:ext cx="112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φx - PI/6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77" name="图片 76" descr="C:/Users/ytl_5/AppData/Local/Temp/kaimatting/20210308143955/output_aiMatting_20210308144003.pngoutput_aiMatting_20210308144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780" y="2082165"/>
            <a:ext cx="1887220" cy="1717040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6309360" y="2964815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φx + PI/6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 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6462395" y="2868295"/>
            <a:ext cx="869315" cy="6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H="1">
            <a:off x="3602990" y="5506720"/>
            <a:ext cx="846455" cy="69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3464560" y="5610225"/>
            <a:ext cx="112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φz - PI/6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360160" y="5655310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φz + PI/6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 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84" name="图片 83" descr="C:/Users/ytl_5/AppData/Local/Temp/kaimatting/20210308144722/output_aiMatting_20210308144728.pngoutput_aiMatting_20210308144728"/>
          <p:cNvPicPr>
            <a:picLocks noChangeAspect="1"/>
          </p:cNvPicPr>
          <p:nvPr/>
        </p:nvPicPr>
        <p:blipFill>
          <a:blip r:embed="rId4"/>
          <a:srcRect t="-296" b="-2238"/>
          <a:stretch>
            <a:fillRect/>
          </a:stretch>
        </p:blipFill>
        <p:spPr>
          <a:xfrm>
            <a:off x="4478020" y="4754245"/>
            <a:ext cx="1984375" cy="1541780"/>
          </a:xfrm>
          <a:prstGeom prst="rect">
            <a:avLst/>
          </a:prstGeom>
        </p:spPr>
      </p:pic>
      <p:pic>
        <p:nvPicPr>
          <p:cNvPr id="2" name="图片 1" descr="C:/Users/ytl_5/AppData/Local/Temp/kaimatting/20210308150127/output_aiMatting_20210308150135.pngoutput_aiMatting_20210308150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695" y="4810760"/>
            <a:ext cx="2059305" cy="1397635"/>
          </a:xfrm>
          <a:prstGeom prst="rect">
            <a:avLst/>
          </a:prstGeom>
        </p:spPr>
      </p:pic>
      <p:cxnSp>
        <p:nvCxnSpPr>
          <p:cNvPr id="82" name="直接箭头连接符 81"/>
          <p:cNvCxnSpPr/>
          <p:nvPr/>
        </p:nvCxnSpPr>
        <p:spPr>
          <a:xfrm flipV="1">
            <a:off x="6513195" y="5558790"/>
            <a:ext cx="869315" cy="6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C:/Users/ytl_5/AppData/Local/Temp/kaimatting/20210308150401/output_aiMatting_20210308150409.pngoutput_aiMatting_202103081504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575" y="4830445"/>
            <a:ext cx="2031365" cy="1457960"/>
          </a:xfrm>
          <a:prstGeom prst="rect">
            <a:avLst/>
          </a:prstGeom>
        </p:spPr>
      </p:pic>
      <p:pic>
        <p:nvPicPr>
          <p:cNvPr id="73" name="图片 72" descr="C:/Users/ytl_5/AppData/Local/Temp/kaimatting/20210308140407/output_aiMatting_20210308140524.pngoutput_aiMatting_202103081405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83962"/>
            <a:ext cx="3102322" cy="2388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52440" y="305435"/>
            <a:ext cx="2543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</a:rPr>
              <a:t>Rotation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195 -0.030370 L -0.234028 -0.062963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-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  <p:bldP spid="14" grpId="2"/>
      <p:bldP spid="58" grpId="0"/>
      <p:bldP spid="66" grpId="0"/>
      <p:bldP spid="80" grpId="0"/>
      <p:bldP spid="81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4955540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III.  Time Schedule</a:t>
            </a:r>
            <a:r>
              <a:rPr lang="en-US"/>
              <a:t> 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2910" y="1200785"/>
            <a:ext cx="85655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 b="1">
                <a:solidFill>
                  <a:srgbClr val="7030A0"/>
                </a:solidFill>
                <a:sym typeface="+mn-ea"/>
              </a:rPr>
              <a:t>3.1-3.8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 </a:t>
            </a: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Basically finished construction of a frame of the 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             two overconstrained equation system.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H="1">
            <a:off x="2644140" y="3563620"/>
            <a:ext cx="846455" cy="69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2505710" y="3667125"/>
            <a:ext cx="112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S</a:t>
            </a:r>
            <a:r>
              <a:rPr lang="en-US" altLang="zh-CN" b="1" baseline="-25000">
                <a:solidFill>
                  <a:srgbClr val="FF0000"/>
                </a:solidFill>
              </a:rPr>
              <a:t>p</a:t>
            </a:r>
            <a:r>
              <a:rPr lang="en-US" altLang="zh-CN" b="1">
                <a:solidFill>
                  <a:srgbClr val="FF0000"/>
                </a:solidFill>
              </a:rPr>
              <a:t> = 0.5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429885" y="3563620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  <a:sym typeface="+mn-ea"/>
              </a:rPr>
              <a:t>S</a:t>
            </a:r>
            <a:r>
              <a:rPr lang="en-US" altLang="zh-CN" b="1" baseline="-25000">
                <a:solidFill>
                  <a:srgbClr val="FF0000"/>
                </a:solidFill>
                <a:sym typeface="+mn-ea"/>
              </a:rPr>
              <a:t>p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 = 2.0 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5582920" y="3467100"/>
            <a:ext cx="869315" cy="6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 descr="C:/Users/ytl_5/AppData/Local/Temp/kaimatting/20210308101016/output_aiMatting_20210308101216.pngoutput_aiMatting_202103081012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4085590"/>
            <a:ext cx="2513330" cy="2599690"/>
          </a:xfrm>
          <a:prstGeom prst="rect">
            <a:avLst/>
          </a:prstGeom>
        </p:spPr>
      </p:pic>
      <p:pic>
        <p:nvPicPr>
          <p:cNvPr id="4" name="图片 3" descr="C:/Users/ytl_5/AppData/Local/Temp/kaimatting/20210308153332/output_aiMatting_20210308153342.pngoutput_aiMatting_20210308153342"/>
          <p:cNvPicPr>
            <a:picLocks noChangeAspect="1"/>
          </p:cNvPicPr>
          <p:nvPr/>
        </p:nvPicPr>
        <p:blipFill>
          <a:blip r:embed="rId2"/>
          <a:srcRect t="-12949"/>
          <a:stretch>
            <a:fillRect/>
          </a:stretch>
        </p:blipFill>
        <p:spPr>
          <a:xfrm>
            <a:off x="3328035" y="2061210"/>
            <a:ext cx="2101850" cy="2453640"/>
          </a:xfrm>
          <a:prstGeom prst="rect">
            <a:avLst/>
          </a:prstGeom>
        </p:spPr>
      </p:pic>
      <p:pic>
        <p:nvPicPr>
          <p:cNvPr id="5" name="图片 4" descr="C:/Users/ytl_5/AppData/Local/Temp/kaimatting/20210308153448/output_aiMatting_20210308153454.pngoutput_aiMatting_20210308153454"/>
          <p:cNvPicPr>
            <a:picLocks noChangeAspect="1"/>
          </p:cNvPicPr>
          <p:nvPr/>
        </p:nvPicPr>
        <p:blipFill>
          <a:blip r:embed="rId3"/>
          <a:srcRect r="-22323"/>
          <a:stretch>
            <a:fillRect/>
          </a:stretch>
        </p:blipFill>
        <p:spPr>
          <a:xfrm>
            <a:off x="5969635" y="2063750"/>
            <a:ext cx="3176905" cy="2451100"/>
          </a:xfrm>
          <a:prstGeom prst="rect">
            <a:avLst/>
          </a:prstGeom>
        </p:spPr>
      </p:pic>
      <p:pic>
        <p:nvPicPr>
          <p:cNvPr id="6" name="图片 5" descr="C:/Users/ytl_5/AppData/Local/Temp/kaimatting/20210308154001/output_aiMatting_20210308154016.pngoutput_aiMatting_20210308154016"/>
          <p:cNvPicPr>
            <a:picLocks noChangeAspect="1"/>
          </p:cNvPicPr>
          <p:nvPr/>
        </p:nvPicPr>
        <p:blipFill>
          <a:blip r:embed="rId4"/>
          <a:srcRect t="-18758" r="-9226"/>
          <a:stretch>
            <a:fillRect/>
          </a:stretch>
        </p:blipFill>
        <p:spPr>
          <a:xfrm>
            <a:off x="1005205" y="2019935"/>
            <a:ext cx="1638935" cy="25006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52440" y="305435"/>
            <a:ext cx="2543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</a:rPr>
              <a:t>Scale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195 -0.030370 L -0.234028 -0.062963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-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  <p:bldP spid="14" grpId="2"/>
      <p:bldP spid="58" grpId="0"/>
      <p:bldP spid="6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4955540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III.  Time Schedule</a:t>
            </a:r>
            <a:r>
              <a:rPr lang="en-US"/>
              <a:t> 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2910" y="1200785"/>
            <a:ext cx="85655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sz="2400" b="1">
                <a:solidFill>
                  <a:srgbClr val="7030A0"/>
                </a:solidFill>
                <a:sym typeface="+mn-ea"/>
              </a:rPr>
              <a:t>3.9-3.18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 </a:t>
            </a: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Going to increase the number of constrain 		    points  for a better Rotation-invariant results.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19" name="图片 18" descr="C:/Users/ytl_5/AppData/Local/Temp/kaimatting/20210308150857/output_aiMatting_20210308150912.pngoutput_aiMatting_20210308150912"/>
          <p:cNvPicPr>
            <a:picLocks noChangeAspect="1"/>
          </p:cNvPicPr>
          <p:nvPr/>
        </p:nvPicPr>
        <p:blipFill>
          <a:blip r:embed="rId1">
            <a:lum contrast="6000"/>
          </a:blip>
          <a:srcRect l="-10498" t="-2805" r="63134" b="-1540"/>
          <a:stretch>
            <a:fillRect/>
          </a:stretch>
        </p:blipFill>
        <p:spPr>
          <a:xfrm>
            <a:off x="-211455" y="2879725"/>
            <a:ext cx="2675890" cy="3141345"/>
          </a:xfrm>
          <a:prstGeom prst="rect">
            <a:avLst/>
          </a:prstGeom>
        </p:spPr>
      </p:pic>
      <p:pic>
        <p:nvPicPr>
          <p:cNvPr id="4" name="图片 3" descr="C:/Users/ytl_5/AppData/Local/Temp/kaimatting/20210308150857/output_aiMatting_20210308150912.pngoutput_aiMatting_20210308150912"/>
          <p:cNvPicPr>
            <a:picLocks noChangeAspect="1"/>
          </p:cNvPicPr>
          <p:nvPr/>
        </p:nvPicPr>
        <p:blipFill>
          <a:blip r:embed="rId1">
            <a:lum contrast="6000"/>
          </a:blip>
          <a:srcRect r="63847"/>
          <a:stretch>
            <a:fillRect/>
          </a:stretch>
        </p:blipFill>
        <p:spPr>
          <a:xfrm>
            <a:off x="5080635" y="2845435"/>
            <a:ext cx="1821180" cy="3078480"/>
          </a:xfrm>
          <a:prstGeom prst="rect">
            <a:avLst/>
          </a:prstGeom>
        </p:spPr>
      </p:pic>
      <p:pic>
        <p:nvPicPr>
          <p:cNvPr id="5" name="图片 4" descr="C:/Users/ytl_5/AppData/Local/Temp/kaimatting/20210308150857/output_aiMatting_20210308150912.pngoutput_aiMatting_20210308150912"/>
          <p:cNvPicPr>
            <a:picLocks noChangeAspect="1"/>
          </p:cNvPicPr>
          <p:nvPr/>
        </p:nvPicPr>
        <p:blipFill>
          <a:blip r:embed="rId1">
            <a:lum contrast="6000"/>
          </a:blip>
          <a:srcRect l="72039"/>
          <a:stretch>
            <a:fillRect/>
          </a:stretch>
        </p:blipFill>
        <p:spPr>
          <a:xfrm>
            <a:off x="7292975" y="2091690"/>
            <a:ext cx="1408430" cy="3078480"/>
          </a:xfrm>
          <a:prstGeom prst="rect">
            <a:avLst/>
          </a:prstGeom>
        </p:spPr>
      </p:pic>
      <p:pic>
        <p:nvPicPr>
          <p:cNvPr id="7" name="图片 6" descr="C:/Users/ytl_5/AppData/Local/Temp/kaimatting/20210308150857/output_aiMatting_20210308150912.pngoutput_aiMatting_20210308150912"/>
          <p:cNvPicPr>
            <a:picLocks noChangeAspect="1"/>
          </p:cNvPicPr>
          <p:nvPr/>
        </p:nvPicPr>
        <p:blipFill>
          <a:blip r:embed="rId1">
            <a:lum contrast="6000"/>
          </a:blip>
          <a:srcRect l="36136" r="27952"/>
          <a:stretch>
            <a:fillRect/>
          </a:stretch>
        </p:blipFill>
        <p:spPr>
          <a:xfrm>
            <a:off x="2464435" y="2879725"/>
            <a:ext cx="2028825" cy="301053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97560" y="2879725"/>
            <a:ext cx="231140" cy="26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66420" y="3078480"/>
            <a:ext cx="231140" cy="26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28700" y="2879725"/>
            <a:ext cx="231140" cy="26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5280" y="3148965"/>
            <a:ext cx="231140" cy="26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209030" y="5751830"/>
            <a:ext cx="231140" cy="269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015230" y="3078480"/>
            <a:ext cx="231140" cy="26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196205" y="2997835"/>
            <a:ext cx="231140" cy="26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27345" y="2809240"/>
            <a:ext cx="231140" cy="26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658485" y="2809240"/>
            <a:ext cx="231140" cy="26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390005" y="5654675"/>
            <a:ext cx="231140" cy="269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670675" y="5574030"/>
            <a:ext cx="231140" cy="269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767195" y="5304790"/>
            <a:ext cx="231140" cy="269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679575" y="5832475"/>
            <a:ext cx="231140" cy="269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910715" y="5691505"/>
            <a:ext cx="231140" cy="269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2187575" y="5574030"/>
            <a:ext cx="231140" cy="269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333625" y="5422265"/>
            <a:ext cx="231140" cy="269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弧形箭头 41"/>
          <p:cNvSpPr/>
          <p:nvPr/>
        </p:nvSpPr>
        <p:spPr>
          <a:xfrm rot="19500000" flipV="1">
            <a:off x="1016000" y="5339080"/>
            <a:ext cx="1807845" cy="281305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下弧形箭头 42"/>
          <p:cNvSpPr/>
          <p:nvPr/>
        </p:nvSpPr>
        <p:spPr>
          <a:xfrm rot="12540000" flipV="1">
            <a:off x="4970145" y="5496560"/>
            <a:ext cx="1807845" cy="659130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2" grpId="0" animBg="1"/>
      <p:bldP spid="4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4955540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III.  Time Schedule</a:t>
            </a:r>
            <a:r>
              <a:rPr lang="en-US"/>
              <a:t> 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2910" y="1200785"/>
            <a:ext cx="85655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sz="2400" b="1">
                <a:solidFill>
                  <a:srgbClr val="7030A0"/>
                </a:solidFill>
                <a:sym typeface="+mn-ea"/>
              </a:rPr>
              <a:t>3.9-3.18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 </a:t>
            </a: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Going to increase the number of constrain 		    points  for a better Rotation-invariant results.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22" name="图片 21" descr="C:/Users/ytl_5/AppData/Local/Temp/kaimatting/20210307213039/output_aiMatting_20210307213433.pngoutput_aiMatting_20210307213433"/>
          <p:cNvPicPr>
            <a:picLocks noChangeAspect="1"/>
          </p:cNvPicPr>
          <p:nvPr/>
        </p:nvPicPr>
        <p:blipFill>
          <a:blip r:embed="rId1"/>
          <a:srcRect r="54980"/>
          <a:stretch>
            <a:fillRect/>
          </a:stretch>
        </p:blipFill>
        <p:spPr>
          <a:xfrm>
            <a:off x="1266190" y="2501900"/>
            <a:ext cx="3096895" cy="303593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1787525" y="5173980"/>
            <a:ext cx="231140" cy="26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540125" y="5173980"/>
            <a:ext cx="231140" cy="26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141855" y="3490595"/>
            <a:ext cx="231140" cy="26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886200" y="3078480"/>
            <a:ext cx="231140" cy="269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886200" y="4175760"/>
            <a:ext cx="231140" cy="269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 descr="C:/Users/ytl_5/AppData/Local/Temp/kaimatting/20210307213039/output_aiMatting_20210307213433.pngoutput_aiMatting_20210307213433"/>
          <p:cNvPicPr>
            <a:picLocks noChangeAspect="1"/>
          </p:cNvPicPr>
          <p:nvPr/>
        </p:nvPicPr>
        <p:blipFill>
          <a:blip r:embed="rId1"/>
          <a:srcRect l="44688" r="-19"/>
          <a:stretch>
            <a:fillRect/>
          </a:stretch>
        </p:blipFill>
        <p:spPr>
          <a:xfrm>
            <a:off x="4590415" y="2501900"/>
            <a:ext cx="3806190" cy="3035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6" grpId="0" bldLvl="0" animBg="1"/>
      <p:bldP spid="23" grpId="0" bldLvl="0" animBg="1"/>
      <p:bldP spid="2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2560955" y="2774950"/>
            <a:ext cx="4021455" cy="705485"/>
          </a:xfrm>
        </p:spPr>
        <p:txBody>
          <a:bodyPr>
            <a:noAutofit/>
          </a:bodyPr>
          <a:lstStyle/>
          <a:p>
            <a:r>
              <a:rPr lang="en-US" altLang="zh-CN" sz="4400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n-cs"/>
              </a:rPr>
              <a:t>IV. Challenges</a:t>
            </a:r>
            <a:endParaRPr lang="en-US" altLang="zh-CN" sz="4400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3773805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IV.  Challenges</a:t>
            </a:r>
            <a:r>
              <a:rPr lang="en-US"/>
              <a:t> 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2910" y="1200785"/>
            <a:ext cx="85655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Wingdings" panose="05000000000000000000" charset="0"/>
              <a:buChar char="u"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The Problem of constrain point choosing.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2910" y="3144520"/>
            <a:ext cx="72085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Wingdings" panose="05000000000000000000" charset="0"/>
              <a:buChar char="u"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The Problem of the complex UI interactions.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22" name="图片 21" descr="C:/Users/ytl_5/AppData/Local/Temp/kaimatting/20210308161021/output_aiMatting_20210308161249.pngoutput_aiMatting_20210308161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025" y="3604895"/>
            <a:ext cx="6216650" cy="16002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22910" y="5293995"/>
            <a:ext cx="72085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Wingdings" panose="05000000000000000000" charset="0"/>
              <a:buChar char="u"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The Problem of the calculation speed.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2650" y="5897880"/>
            <a:ext cx="65792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sym typeface="+mn-ea"/>
              </a:rPr>
              <a:t>Two large linear equation system with least square method</a:t>
            </a:r>
            <a:endParaRPr lang="en-US"/>
          </a:p>
        </p:txBody>
      </p:sp>
      <p:pic>
        <p:nvPicPr>
          <p:cNvPr id="25" name="图片 24" descr="C:/Users/ytl_5/AppData/Local/Temp/kaimatting/20210308160430/output_aiMatting_20210308160439.pngoutput_aiMatting_202103081604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0" y="1739900"/>
            <a:ext cx="1800860" cy="1330325"/>
          </a:xfrm>
          <a:prstGeom prst="rect">
            <a:avLst/>
          </a:prstGeom>
        </p:spPr>
      </p:pic>
      <p:pic>
        <p:nvPicPr>
          <p:cNvPr id="26" name="图片 25" descr="C:/Users/ytl_5/AppData/Local/Temp/kaimatting/20210308160441/output_aiMatting_20210308160450.pngoutput_aiMatting_202103081604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235" y="1739900"/>
            <a:ext cx="1799590" cy="1325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675640" y="2764155"/>
            <a:ext cx="7792720" cy="705485"/>
          </a:xfrm>
        </p:spPr>
        <p:txBody>
          <a:bodyPr>
            <a:noAutofit/>
          </a:bodyPr>
          <a:lstStyle/>
          <a:p>
            <a:r>
              <a:rPr lang="en-US" altLang="zh-CN" sz="4400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n-cs"/>
              </a:rPr>
              <a:t>V. Plans to tackle difficulties</a:t>
            </a:r>
            <a:endParaRPr lang="en-US" altLang="zh-CN" sz="4400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8469630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V. Plans to tackle difficulties</a:t>
            </a:r>
            <a:r>
              <a:rPr lang="en-US"/>
              <a:t> 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2910" y="1200785"/>
            <a:ext cx="85655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Wingdings" panose="05000000000000000000" charset="0"/>
              <a:buChar char="u"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The Problem of constrain point choosing.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25" name="图片 24" descr="C:/Users/ytl_5/AppData/Local/Temp/kaimatting/20210308160430/output_aiMatting_20210308160439.pngoutput_aiMatting_202103081604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1540" y="1739900"/>
            <a:ext cx="1800860" cy="1330325"/>
          </a:xfrm>
          <a:prstGeom prst="rect">
            <a:avLst/>
          </a:prstGeom>
        </p:spPr>
      </p:pic>
      <p:pic>
        <p:nvPicPr>
          <p:cNvPr id="26" name="图片 25" descr="C:/Users/ytl_5/AppData/Local/Temp/kaimatting/20210308160441/output_aiMatting_20210308160450.pngoutput_aiMatting_202103081604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235" y="1739900"/>
            <a:ext cx="1799590" cy="13258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3390" y="3065780"/>
            <a:ext cx="85655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ClrTx/>
              <a:buSzTx/>
              <a:buNone/>
            </a:pPr>
            <a:r>
              <a:rPr lang="en-US" sz="2400" b="1">
                <a:solidFill>
                  <a:schemeClr val="tx1"/>
                </a:solidFill>
                <a:sym typeface="+mn-ea"/>
              </a:rPr>
              <a:t>    I will go to </a:t>
            </a:r>
            <a:r>
              <a:rPr lang="en-US" sz="2400" b="1">
                <a:solidFill>
                  <a:srgbClr val="FF0000"/>
                </a:solidFill>
                <a:sym typeface="+mn-ea"/>
              </a:rPr>
              <a:t>hint two alternate triangles</a:t>
            </a:r>
            <a:r>
              <a:rPr lang="en-US" sz="2400" b="1">
                <a:solidFill>
                  <a:schemeClr val="tx1"/>
                </a:solidFill>
                <a:sym typeface="+mn-ea"/>
              </a:rPr>
              <a:t>, which are all the neigbours of the vertex, to locate the vertex I want.</a:t>
            </a:r>
            <a:endParaRPr lang="en-US" sz="2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 descr="C:/Users/ytl_5/AppData/Local/Temp/kaimatting/20210308162544/output_aiMatting_20210308162550.pngoutput_aiMatting_202103081625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70" y="8192135"/>
            <a:ext cx="5614670" cy="265049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 rot="21420000">
            <a:off x="2532380" y="3963035"/>
            <a:ext cx="3870960" cy="2730500"/>
            <a:chOff x="3958" y="6517"/>
            <a:chExt cx="6096" cy="43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" y="6517"/>
              <a:ext cx="6097" cy="4300"/>
            </a:xfrm>
            <a:prstGeom prst="rect">
              <a:avLst/>
            </a:prstGeom>
          </p:spPr>
        </p:pic>
        <p:sp>
          <p:nvSpPr>
            <p:cNvPr id="7" name="任意多边形 6"/>
            <p:cNvSpPr/>
            <p:nvPr/>
          </p:nvSpPr>
          <p:spPr>
            <a:xfrm>
              <a:off x="6274" y="8923"/>
              <a:ext cx="1766" cy="1707"/>
            </a:xfrm>
            <a:custGeom>
              <a:avLst/>
              <a:gdLst>
                <a:gd name="connisteX0" fmla="*/ 1121410 w 1121410"/>
                <a:gd name="connsiteY0" fmla="*/ 0 h 1083945"/>
                <a:gd name="connisteX1" fmla="*/ 83185 w 1121410"/>
                <a:gd name="connsiteY1" fmla="*/ 357505 h 1083945"/>
                <a:gd name="connisteX2" fmla="*/ 0 w 1121410"/>
                <a:gd name="connsiteY2" fmla="*/ 1083945 h 1083945"/>
                <a:gd name="connisteX3" fmla="*/ 1121410 w 1121410"/>
                <a:gd name="connsiteY3" fmla="*/ 0 h 108394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121410" h="1083945">
                  <a:moveTo>
                    <a:pt x="1121410" y="0"/>
                  </a:moveTo>
                  <a:lnTo>
                    <a:pt x="83185" y="357505"/>
                  </a:lnTo>
                  <a:lnTo>
                    <a:pt x="0" y="1083945"/>
                  </a:lnTo>
                  <a:lnTo>
                    <a:pt x="1121410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5220" y="9246"/>
              <a:ext cx="1155" cy="1140"/>
            </a:xfrm>
            <a:custGeom>
              <a:avLst/>
              <a:gdLst>
                <a:gd name="connisteX0" fmla="*/ 85725 w 733425"/>
                <a:gd name="connsiteY0" fmla="*/ 0 h 723900"/>
                <a:gd name="connisteX1" fmla="*/ 733425 w 733425"/>
                <a:gd name="connsiteY1" fmla="*/ 154940 h 723900"/>
                <a:gd name="connisteX2" fmla="*/ 0 w 733425"/>
                <a:gd name="connsiteY2" fmla="*/ 723900 h 723900"/>
                <a:gd name="connisteX3" fmla="*/ 85725 w 733425"/>
                <a:gd name="connsiteY3" fmla="*/ 0 h 7239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733425" h="723900">
                  <a:moveTo>
                    <a:pt x="85725" y="0"/>
                  </a:moveTo>
                  <a:lnTo>
                    <a:pt x="733425" y="154940"/>
                  </a:lnTo>
                  <a:lnTo>
                    <a:pt x="0" y="72390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329" y="9430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8661" y="6978"/>
              <a:ext cx="1027" cy="1387"/>
            </a:xfrm>
            <a:custGeom>
              <a:avLst/>
              <a:gdLst>
                <a:gd name="connisteX0" fmla="*/ 83185 w 652145"/>
                <a:gd name="connsiteY0" fmla="*/ 0 h 880745"/>
                <a:gd name="connisteX1" fmla="*/ 0 w 652145"/>
                <a:gd name="connsiteY1" fmla="*/ 721360 h 880745"/>
                <a:gd name="connisteX2" fmla="*/ 652145 w 652145"/>
                <a:gd name="connsiteY2" fmla="*/ 880745 h 880745"/>
                <a:gd name="connisteX3" fmla="*/ 83185 w 652145"/>
                <a:gd name="connsiteY3" fmla="*/ 0 h 88074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52145" h="880745">
                  <a:moveTo>
                    <a:pt x="83185" y="0"/>
                  </a:moveTo>
                  <a:lnTo>
                    <a:pt x="0" y="721360"/>
                  </a:lnTo>
                  <a:lnTo>
                    <a:pt x="652145" y="880745"/>
                  </a:lnTo>
                  <a:lnTo>
                    <a:pt x="83185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  <a:alpha val="28000"/>
              </a:schemeClr>
            </a:solidFill>
            <a:ln>
              <a:solidFill>
                <a:schemeClr val="accent6">
                  <a:lumMod val="50000"/>
                  <a:alpha val="6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7922" y="8361"/>
              <a:ext cx="1770" cy="1710"/>
            </a:xfrm>
            <a:custGeom>
              <a:avLst/>
              <a:gdLst>
                <a:gd name="connisteX0" fmla="*/ 1123950 w 1123950"/>
                <a:gd name="connsiteY0" fmla="*/ 0 h 1085850"/>
                <a:gd name="connisteX1" fmla="*/ 0 w 1123950"/>
                <a:gd name="connsiteY1" fmla="*/ 1085850 h 1085850"/>
                <a:gd name="connisteX2" fmla="*/ 1040765 w 1123950"/>
                <a:gd name="connsiteY2" fmla="*/ 735330 h 1085850"/>
                <a:gd name="connisteX3" fmla="*/ 1123950 w 1123950"/>
                <a:gd name="connsiteY3" fmla="*/ 0 h 10858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123950" h="1085850">
                  <a:moveTo>
                    <a:pt x="1123950" y="0"/>
                  </a:moveTo>
                  <a:lnTo>
                    <a:pt x="0" y="1085850"/>
                  </a:lnTo>
                  <a:lnTo>
                    <a:pt x="1040765" y="735330"/>
                  </a:lnTo>
                  <a:lnTo>
                    <a:pt x="1123950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646" y="8302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2910" y="1200785"/>
            <a:ext cx="72085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Wingdings" panose="05000000000000000000" charset="0"/>
              <a:buChar char="u"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The Problem of the complex UI interactions.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8469630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V. Plans to tackle difficulties</a:t>
            </a:r>
            <a:r>
              <a:rPr lang="en-US"/>
              <a:t> </a:t>
            </a:r>
            <a:endParaRPr lang="en-US"/>
          </a:p>
        </p:txBody>
      </p:sp>
      <p:pic>
        <p:nvPicPr>
          <p:cNvPr id="22" name="图片 21" descr="C:/Users/ytl_5/AppData/Local/Temp/kaimatting/20210308161021/output_aiMatting_20210308161249.pngoutput_aiMatting_20210308161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025" y="1661160"/>
            <a:ext cx="6216650" cy="1600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01490" y="4645660"/>
            <a:ext cx="484251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ClrTx/>
              <a:buSzTx/>
              <a:buNone/>
            </a:pPr>
            <a:r>
              <a:rPr lang="en-US" sz="2400" b="1">
                <a:solidFill>
                  <a:schemeClr val="tx1"/>
                </a:solidFill>
                <a:sym typeface="+mn-ea"/>
              </a:rPr>
              <a:t>Try to keep the </a:t>
            </a:r>
            <a:r>
              <a:rPr lang="en-US" sz="2400" b="1">
                <a:solidFill>
                  <a:srgbClr val="7030A0"/>
                </a:solidFill>
                <a:sym typeface="+mn-ea"/>
              </a:rPr>
              <a:t>Positional Constrain</a:t>
            </a:r>
            <a:r>
              <a:rPr lang="en-US" sz="2400" b="1">
                <a:solidFill>
                  <a:schemeClr val="tx1"/>
                </a:solidFill>
                <a:sym typeface="+mn-ea"/>
              </a:rPr>
              <a:t> and the </a:t>
            </a:r>
            <a:r>
              <a:rPr lang="en-US" sz="2400" b="1">
                <a:solidFill>
                  <a:srgbClr val="7030A0"/>
                </a:solidFill>
                <a:sym typeface="+mn-ea"/>
              </a:rPr>
              <a:t>Transformation Constrain</a:t>
            </a:r>
            <a:r>
              <a:rPr lang="en-US" sz="2400" b="1">
                <a:solidFill>
                  <a:schemeClr val="tx1"/>
                </a:solidFill>
                <a:sym typeface="+mn-ea"/>
              </a:rPr>
              <a:t> </a:t>
            </a:r>
            <a:r>
              <a:rPr lang="en-US" sz="2400" b="1" u="sng">
                <a:solidFill>
                  <a:schemeClr val="tx1"/>
                </a:solidFill>
                <a:sym typeface="+mn-ea"/>
              </a:rPr>
              <a:t>competible</a:t>
            </a:r>
            <a:r>
              <a:rPr lang="en-US" sz="2400" b="1">
                <a:solidFill>
                  <a:schemeClr val="tx1"/>
                </a:solidFill>
                <a:sym typeface="+mn-ea"/>
              </a:rPr>
              <a:t> or the shape will shear. </a:t>
            </a:r>
            <a:endParaRPr lang="en-US" sz="2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4652645"/>
            <a:ext cx="2927985" cy="209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4645660"/>
            <a:ext cx="3579495" cy="2051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9395" y="3312160"/>
            <a:ext cx="88360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ym typeface="+mn-ea"/>
              </a:rPr>
              <a:t>    Try to move the control points in the direction of vectors </a:t>
            </a:r>
            <a:r>
              <a:rPr lang="en-US" sz="2000" b="1">
                <a:solidFill>
                  <a:srgbClr val="FF0000"/>
                </a:solidFill>
                <a:sym typeface="+mn-ea"/>
              </a:rPr>
              <a:t>paralleling to</a:t>
            </a:r>
            <a:r>
              <a:rPr lang="en-US" sz="2000" b="1">
                <a:sym typeface="+mn-ea"/>
              </a:rPr>
              <a:t> the screen plane. </a:t>
            </a:r>
            <a:endParaRPr lang="en-US" sz="2000" b="1"/>
          </a:p>
        </p:txBody>
      </p:sp>
      <p:sp>
        <p:nvSpPr>
          <p:cNvPr id="8" name="文本框 7"/>
          <p:cNvSpPr txBox="1"/>
          <p:nvPr/>
        </p:nvSpPr>
        <p:spPr>
          <a:xfrm>
            <a:off x="239395" y="3945890"/>
            <a:ext cx="89985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ym typeface="+mn-ea"/>
              </a:rPr>
              <a:t>  </a:t>
            </a:r>
            <a:r>
              <a:rPr lang="en-US" sz="2000" b="1">
                <a:sym typeface="+mn-ea"/>
              </a:rPr>
              <a:t>  Rotate angles need to be set ahead by considering the displacement conditions.</a:t>
            </a:r>
            <a:endParaRPr lang="en-US" sz="2000" b="1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324225" y="550545"/>
            <a:ext cx="2494915" cy="772160"/>
          </a:xfrm>
        </p:spPr>
        <p:txBody>
          <a:bodyPr>
            <a:normAutofit/>
          </a:bodyPr>
          <a:p>
            <a:r>
              <a:rPr lang="en-US" altLang="zh-CN" sz="4400" spc="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n-cs"/>
                <a:sym typeface="+mn-ea"/>
              </a:rPr>
              <a:t>Outline</a:t>
            </a:r>
            <a:endParaRPr lang="en-US" altLang="zh-CN" sz="4400" spc="0"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05915" y="1646555"/>
            <a:ext cx="5932805" cy="4089400"/>
          </a:xfrm>
        </p:spPr>
        <p:txBody>
          <a:bodyPr>
            <a:normAutofit lnSpcReduction="20000"/>
          </a:bodyPr>
          <a:p>
            <a:pPr algn="l">
              <a:lnSpc>
                <a:spcPct val="150000"/>
              </a:lnSpc>
            </a:pPr>
            <a:r>
              <a:rPr lang="en-US" altLang="zh-CN" sz="2800" b="1" spc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I.   Self Introduction </a:t>
            </a:r>
            <a:endParaRPr lang="en-US" altLang="zh-CN" sz="2800" b="1" spc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b="1" spc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II.  Project Topic</a:t>
            </a:r>
            <a:endParaRPr lang="en-US" altLang="zh-CN" sz="2800" b="1" spc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b="1" spc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III. Time Schedule</a:t>
            </a:r>
            <a:endParaRPr lang="en-US" altLang="zh-CN" sz="2800" b="1" spc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b="1" spc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IV. Challenges</a:t>
            </a:r>
            <a:endParaRPr lang="en-US" altLang="zh-CN" sz="2800" b="1" spc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b="1" spc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V.  Plans to tackle difficulties</a:t>
            </a:r>
            <a:endParaRPr lang="en-US" altLang="zh-CN" sz="2800" b="1" spc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b="1" spc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VI. Q&amp;A</a:t>
            </a:r>
            <a:endParaRPr lang="en-US" altLang="zh-CN" sz="2800" b="1" spc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8469630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V. Plans to tackle difficulties</a:t>
            </a:r>
            <a:r>
              <a:rPr lang="en-US"/>
              <a:t> </a:t>
            </a:r>
            <a:endParaRPr lang="en-US"/>
          </a:p>
        </p:txBody>
      </p:sp>
      <p:sp>
        <p:nvSpPr>
          <p:cNvPr id="23" name="文本框 22"/>
          <p:cNvSpPr txBox="1"/>
          <p:nvPr/>
        </p:nvSpPr>
        <p:spPr>
          <a:xfrm>
            <a:off x="422910" y="1217295"/>
            <a:ext cx="72085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Wingdings" panose="05000000000000000000" charset="0"/>
              <a:buChar char="u"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The Problem of the calculation speed.</a:t>
            </a:r>
            <a:endParaRPr lang="en-US" sz="2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2650" y="1821180"/>
            <a:ext cx="65792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sym typeface="+mn-ea"/>
              </a:rPr>
              <a:t>Two large linear equation system with least square method</a:t>
            </a:r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422910" y="2571115"/>
            <a:ext cx="85655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ClrTx/>
              <a:buSzTx/>
              <a:buNone/>
            </a:pPr>
            <a:r>
              <a:rPr lang="en-US" sz="2400" b="1">
                <a:solidFill>
                  <a:schemeClr val="tx1"/>
                </a:solidFill>
                <a:sym typeface="+mn-ea"/>
              </a:rPr>
              <a:t>    Will change all the matrix into a format of </a:t>
            </a:r>
            <a:r>
              <a:rPr lang="en-US" sz="2400" b="1">
                <a:solidFill>
                  <a:srgbClr val="FF0000"/>
                </a:solidFill>
                <a:sym typeface="+mn-ea"/>
              </a:rPr>
              <a:t>sparse matrix</a:t>
            </a:r>
            <a:r>
              <a:rPr lang="en-US" sz="2400" b="1">
                <a:solidFill>
                  <a:schemeClr val="tx1"/>
                </a:solidFill>
                <a:sym typeface="+mn-ea"/>
              </a:rPr>
              <a:t> to save time of elements loading.</a:t>
            </a:r>
            <a:endParaRPr lang="en-US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" y="3904615"/>
            <a:ext cx="73971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ClrTx/>
              <a:buSzTx/>
              <a:buNone/>
            </a:pPr>
            <a:r>
              <a:rPr lang="en-US" sz="2400" b="1">
                <a:solidFill>
                  <a:schemeClr val="tx1"/>
                </a:solidFill>
                <a:sym typeface="+mn-ea"/>
              </a:rPr>
              <a:t>    Ignore all the process before the deformations.</a:t>
            </a:r>
            <a:endParaRPr lang="en-US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2910" y="4977765"/>
            <a:ext cx="86791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ClrTx/>
              <a:buSzTx/>
              <a:buNone/>
            </a:pPr>
            <a:r>
              <a:rPr lang="en-US" sz="2400" b="1">
                <a:solidFill>
                  <a:schemeClr val="tx1"/>
                </a:solidFill>
                <a:sym typeface="+mn-ea"/>
              </a:rPr>
              <a:t>    Save all the constant variables in GPU for next display circle.</a:t>
            </a:r>
            <a:endParaRPr lang="en-US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2910" y="6190615"/>
            <a:ext cx="8679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ClrTx/>
              <a:buSzTx/>
              <a:buNone/>
            </a:pPr>
            <a:r>
              <a:rPr lang="en-US" sz="2400" b="1">
                <a:solidFill>
                  <a:schemeClr val="tx1"/>
                </a:solidFill>
                <a:sym typeface="+mn-ea"/>
              </a:rPr>
              <a:t>    Parallel processing...</a:t>
            </a:r>
            <a:endParaRPr lang="en-US" sz="2400" b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" grpId="0"/>
      <p:bldP spid="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3388995" y="2774950"/>
            <a:ext cx="2366010" cy="705485"/>
          </a:xfrm>
        </p:spPr>
        <p:txBody>
          <a:bodyPr>
            <a:noAutofit/>
          </a:bodyPr>
          <a:lstStyle/>
          <a:p>
            <a:r>
              <a:rPr lang="en-US" altLang="zh-CN" sz="4400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n-cs"/>
              </a:rPr>
              <a:t>VI. Q&amp;A</a:t>
            </a:r>
            <a:endParaRPr lang="en-US" altLang="zh-CN" sz="4400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2073910" y="2769870"/>
            <a:ext cx="4995545" cy="705485"/>
          </a:xfrm>
        </p:spPr>
        <p:txBody>
          <a:bodyPr>
            <a:normAutofit fontScale="90000"/>
          </a:bodyPr>
          <a:lstStyle/>
          <a:p>
            <a:r>
              <a:rPr lang="en-US" altLang="zh-CN" sz="7335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n-cs"/>
              </a:rPr>
              <a:t>Thank you !</a:t>
            </a:r>
            <a:endParaRPr lang="en-US" altLang="zh-CN" sz="7335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2025015" y="2769870"/>
            <a:ext cx="5093970" cy="705485"/>
          </a:xfrm>
        </p:spPr>
        <p:txBody>
          <a:bodyPr>
            <a:noAutofit/>
          </a:bodyPr>
          <a:lstStyle/>
          <a:p>
            <a:r>
              <a:rPr lang="en-US" altLang="zh-CN" sz="4400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n-cs"/>
              </a:rPr>
              <a:t>I. Self Introduction</a:t>
            </a:r>
            <a:endParaRPr lang="en-US" altLang="zh-CN" sz="4400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5154295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I.  Self Introduction</a:t>
            </a:r>
            <a:r>
              <a:rPr lang="en-US"/>
              <a:t> </a:t>
            </a:r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422910" y="1695450"/>
            <a:ext cx="3627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My name is Tianle Yuan (Mark)...</a:t>
            </a:r>
            <a:endParaRPr lang="en-US" altLang="zh-CN" sz="2400"/>
          </a:p>
        </p:txBody>
      </p:sp>
      <p:sp>
        <p:nvSpPr>
          <p:cNvPr id="3" name="文本框 2"/>
          <p:cNvSpPr txBox="1"/>
          <p:nvPr/>
        </p:nvSpPr>
        <p:spPr>
          <a:xfrm>
            <a:off x="1082675" y="276225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My research</a:t>
            </a:r>
            <a:r>
              <a:rPr lang="en-US" altLang="zh-CN" sz="2400"/>
              <a:t>...</a:t>
            </a:r>
            <a:endParaRPr lang="en-US" altLang="zh-CN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6417" t="2286" r="2364" b="13332"/>
          <a:stretch>
            <a:fillRect/>
          </a:stretch>
        </p:blipFill>
        <p:spPr>
          <a:xfrm>
            <a:off x="4389755" y="1235075"/>
            <a:ext cx="4302760" cy="53200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2910" y="4403725"/>
            <a:ext cx="3183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About me: </a:t>
            </a:r>
            <a:endParaRPr lang="en-US" altLang="zh-CN" sz="2400"/>
          </a:p>
          <a:p>
            <a:r>
              <a:rPr lang="en-US" altLang="zh-CN" sz="2400"/>
              <a:t>Hobbies never end...</a:t>
            </a:r>
            <a:endParaRPr lang="en-US" altLang="zh-CN" sz="2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695" y="1856105"/>
            <a:ext cx="5116195" cy="41567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l="5968" r="1492"/>
          <a:stretch>
            <a:fillRect/>
          </a:stretch>
        </p:blipFill>
        <p:spPr>
          <a:xfrm>
            <a:off x="3620770" y="2110740"/>
            <a:ext cx="5435600" cy="3902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t="6384" r="-175"/>
          <a:stretch>
            <a:fillRect/>
          </a:stretch>
        </p:blipFill>
        <p:spPr>
          <a:xfrm>
            <a:off x="4151630" y="1106170"/>
            <a:ext cx="4538980" cy="56572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905" y="2216150"/>
            <a:ext cx="5561330" cy="40443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320" y="953770"/>
            <a:ext cx="4420235" cy="58940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810" y="916305"/>
            <a:ext cx="3930015" cy="59315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9370" y="1562100"/>
            <a:ext cx="5143500" cy="51435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2419350" y="2769870"/>
            <a:ext cx="4305935" cy="705485"/>
          </a:xfrm>
        </p:spPr>
        <p:txBody>
          <a:bodyPr>
            <a:noAutofit/>
          </a:bodyPr>
          <a:lstStyle/>
          <a:p>
            <a:r>
              <a:rPr lang="en-US" altLang="zh-CN" sz="4400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n-cs"/>
              </a:rPr>
              <a:t>II. Project Topic</a:t>
            </a:r>
            <a:endParaRPr lang="en-US" altLang="zh-CN" sz="4400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4123690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II.  Project Topic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61365" y="2365375"/>
            <a:ext cx="5121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Mesh geometry deformations.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761365" y="1365885"/>
            <a:ext cx="59886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What is the Mesh Representation?</a:t>
            </a:r>
            <a:endParaRPr lang="en-US" sz="28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1365" y="1365885"/>
            <a:ext cx="55746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What is the technique used for?</a:t>
            </a:r>
            <a:endParaRPr lang="en-US" sz="2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1365" y="2365375"/>
            <a:ext cx="8206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Like what we learnt before: </a:t>
            </a:r>
            <a:r>
              <a:rPr lang="en-US" altLang="zh-CN" sz="2400" b="1">
                <a:solidFill>
                  <a:schemeClr val="accent3">
                    <a:lumMod val="50000"/>
                  </a:schemeClr>
                </a:solidFill>
              </a:rPr>
              <a:t>Verts</a:t>
            </a:r>
            <a:r>
              <a:rPr lang="en-US" altLang="zh-CN" sz="2400"/>
              <a:t>, </a:t>
            </a:r>
            <a:r>
              <a:rPr lang="en-US" altLang="zh-CN" sz="2400" b="1">
                <a:solidFill>
                  <a:schemeClr val="accent3">
                    <a:lumMod val="50000"/>
                  </a:schemeClr>
                </a:solidFill>
              </a:rPr>
              <a:t>Edges</a:t>
            </a:r>
            <a:r>
              <a:rPr lang="en-US" altLang="zh-CN" sz="2400"/>
              <a:t>, </a:t>
            </a:r>
            <a:r>
              <a:rPr lang="en-US" altLang="zh-CN" sz="2400" b="1">
                <a:solidFill>
                  <a:schemeClr val="accent3">
                    <a:lumMod val="50000"/>
                  </a:schemeClr>
                </a:solidFill>
              </a:rPr>
              <a:t>Tris</a:t>
            </a:r>
            <a:r>
              <a:rPr lang="en-US" altLang="zh-CN" sz="2400"/>
              <a:t>, </a:t>
            </a:r>
            <a:r>
              <a:rPr lang="en-US" altLang="zh-CN" sz="2400" b="1">
                <a:solidFill>
                  <a:schemeClr val="accent3">
                    <a:lumMod val="50000"/>
                  </a:schemeClr>
                </a:solidFill>
              </a:rPr>
              <a:t>Corners</a:t>
            </a:r>
            <a:r>
              <a:rPr lang="en-US" altLang="zh-CN" sz="2400"/>
              <a:t>...</a:t>
            </a:r>
            <a:endParaRPr lang="en-US" altLang="zh-CN" sz="2400"/>
          </a:p>
        </p:txBody>
      </p:sp>
      <p:sp>
        <p:nvSpPr>
          <p:cNvPr id="12" name="文本框 11"/>
          <p:cNvSpPr txBox="1"/>
          <p:nvPr/>
        </p:nvSpPr>
        <p:spPr>
          <a:xfrm>
            <a:off x="761365" y="2930525"/>
            <a:ext cx="8206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We try to give the geometry mesh </a:t>
            </a:r>
            <a:r>
              <a:rPr lang="en-US" altLang="zh-CN" sz="2400" b="1"/>
              <a:t>new attributes</a:t>
            </a:r>
            <a:r>
              <a:rPr lang="en-US" altLang="zh-CN" sz="2400"/>
              <a:t> for problem solving. </a:t>
            </a:r>
            <a:endParaRPr lang="en-US" altLang="zh-CN" sz="2400"/>
          </a:p>
        </p:txBody>
      </p:sp>
      <p:pic>
        <p:nvPicPr>
          <p:cNvPr id="2" name="图片 1" descr="C:/Users/ytl_5/AppData/Local/Temp/kaimatting/20210307230849/output_aiMatting_20210307230921.pngoutput_aiMatting_20210307230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4749" y="1887855"/>
            <a:ext cx="4450715" cy="4816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1365" y="1365885"/>
            <a:ext cx="32442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What is the topic?</a:t>
            </a:r>
            <a:endParaRPr lang="en-US" sz="28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0100" y="2299335"/>
            <a:ext cx="84239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 Mesh Representation: Linear Rotation-invariant Coordinates for Meshes </a:t>
            </a:r>
            <a:endParaRPr lang="en-US" altLang="zh-CN" sz="24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9" grpId="0"/>
      <p:bldP spid="4" grpId="0"/>
      <p:bldP spid="7" grpId="1"/>
      <p:bldP spid="11" grpId="1"/>
      <p:bldP spid="12" grpId="1"/>
      <p:bldP spid="4" grpId="1"/>
      <p:bldP spid="3" grpId="1"/>
      <p:bldP spid="3" grpId="2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4123690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II.  Project Topic</a:t>
            </a:r>
            <a:r>
              <a:rPr lang="en-US"/>
              <a:t> 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631190" y="1333500"/>
            <a:ext cx="78079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What is the </a:t>
            </a:r>
            <a:r>
              <a:rPr lang="en-US" sz="2800" b="1">
                <a:solidFill>
                  <a:srgbClr val="FF0000"/>
                </a:solidFill>
                <a:sym typeface="+mn-ea"/>
              </a:rPr>
              <a:t>Problem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of previous techniques?</a:t>
            </a:r>
            <a:endParaRPr lang="en-US" sz="28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1190" y="1998345"/>
            <a:ext cx="8009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Let's see typical techniques of mesh deformations</a:t>
            </a:r>
            <a:r>
              <a:rPr lang="en-US" altLang="zh-CN" sz="2400">
                <a:solidFill>
                  <a:schemeClr val="tx1"/>
                </a:solidFill>
              </a:rPr>
              <a:t>:</a:t>
            </a:r>
            <a:r>
              <a:rPr lang="en-US" altLang="zh-CN" sz="2400">
                <a:solidFill>
                  <a:srgbClr val="7030A0"/>
                </a:solidFill>
              </a:rPr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Laplasian Deformation</a:t>
            </a:r>
            <a:endParaRPr lang="en-US" altLang="zh-CN" sz="2400" b="1">
              <a:solidFill>
                <a:srgbClr val="7030A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" y="3362960"/>
            <a:ext cx="8721725" cy="2056130"/>
          </a:xfrm>
          <a:prstGeom prst="rect">
            <a:avLst/>
          </a:prstGeom>
        </p:spPr>
      </p:pic>
      <p:pic>
        <p:nvPicPr>
          <p:cNvPr id="18" name="图片 17" descr="201912051735212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3096260"/>
            <a:ext cx="3684905" cy="35763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460" y="3096260"/>
            <a:ext cx="4300220" cy="232283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31190" y="3237230"/>
            <a:ext cx="8009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Laplasian vector for a vertex </a:t>
            </a:r>
            <a:r>
              <a:rPr lang="en-US" altLang="zh-CN" sz="2400" b="1">
                <a:solidFill>
                  <a:srgbClr val="FF0000"/>
                </a:solidFill>
              </a:rPr>
              <a:t>do not</a:t>
            </a:r>
            <a:r>
              <a:rPr lang="en-US" altLang="zh-CN" sz="2400">
                <a:solidFill>
                  <a:srgbClr val="FF0000"/>
                </a:solidFill>
              </a:rPr>
              <a:t> rotate when the it's position changed according to the rotation.</a:t>
            </a:r>
            <a:endParaRPr lang="en-US" altLang="zh-CN" sz="2400">
              <a:solidFill>
                <a:srgbClr val="FF0000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905" y="4197350"/>
            <a:ext cx="3043555" cy="2362835"/>
          </a:xfrm>
          <a:prstGeom prst="rect">
            <a:avLst/>
          </a:prstGeom>
        </p:spPr>
      </p:pic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37760" y="-80010"/>
          <a:ext cx="4053205" cy="75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2387600" imgH="444500" progId="Equation.KSEE3">
                  <p:embed/>
                </p:oleObj>
              </mc:Choice>
              <mc:Fallback>
                <p:oleObj name="" r:id="rId5" imgW="23876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7760" y="-80010"/>
                        <a:ext cx="4053205" cy="755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37760" y="675005"/>
          <a:ext cx="2185035" cy="69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7" imgW="1435100" imgH="457200" progId="Equation.KSEE3">
                  <p:embed/>
                </p:oleObj>
              </mc:Choice>
              <mc:Fallback>
                <p:oleObj name="" r:id="rId7" imgW="1435100" imgH="457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37760" y="675005"/>
                        <a:ext cx="2185035" cy="69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2910" y="346710"/>
            <a:ext cx="4123690" cy="705485"/>
          </a:xfrm>
        </p:spPr>
        <p:txBody>
          <a:bodyPr>
            <a:normAutofit fontScale="90000"/>
          </a:bodyPr>
          <a:p>
            <a:pPr algn="l"/>
            <a:r>
              <a:rPr lang="en-US" altLang="zh-CN" sz="4400" spc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</a:rPr>
              <a:t>II.  Project Topic</a:t>
            </a:r>
            <a:r>
              <a:rPr lang="en-US"/>
              <a:t> 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631190" y="1333500"/>
            <a:ext cx="82283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So, how does the </a:t>
            </a:r>
            <a:r>
              <a:rPr lang="en-US" sz="2800" b="1">
                <a:solidFill>
                  <a:srgbClr val="7030A0"/>
                </a:solidFill>
                <a:sym typeface="+mn-ea"/>
              </a:rPr>
              <a:t>Mesh Representation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help us to solve the </a:t>
            </a:r>
            <a:r>
              <a:rPr lang="en-US" sz="2800" b="1">
                <a:solidFill>
                  <a:srgbClr val="FF0000"/>
                </a:solidFill>
                <a:sym typeface="+mn-ea"/>
              </a:rPr>
              <a:t>Problem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 of Laplasian method?</a:t>
            </a:r>
            <a:endParaRPr lang="en-US" sz="28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1190" y="2425700"/>
            <a:ext cx="8009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For each vertices, we set a </a:t>
            </a:r>
            <a:r>
              <a:rPr lang="en-US" altLang="zh-CN" sz="2400" b="1"/>
              <a:t>Discrete</a:t>
            </a:r>
            <a:r>
              <a:rPr lang="en-US" altLang="zh-CN" sz="2400"/>
              <a:t> </a:t>
            </a:r>
            <a:r>
              <a:rPr lang="en-US" altLang="zh-CN" sz="2400" b="1"/>
              <a:t>Frame</a:t>
            </a:r>
            <a:r>
              <a:rPr lang="en-US" altLang="zh-CN" sz="2400"/>
              <a:t>, which is:</a:t>
            </a:r>
            <a:endParaRPr lang="en-US" altLang="zh-CN" sz="2400" b="1">
              <a:solidFill>
                <a:srgbClr val="7030A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6675" y="2943225"/>
            <a:ext cx="4277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F</a:t>
            </a:r>
            <a:r>
              <a:rPr lang="en-US" altLang="zh-CN" sz="2400" b="1" baseline="30000"/>
              <a:t>i</a:t>
            </a:r>
            <a:r>
              <a:rPr lang="en-US" altLang="zh-CN" sz="2400" b="1"/>
              <a:t> = (T</a:t>
            </a:r>
            <a:r>
              <a:rPr lang="en-US" altLang="zh-CN" sz="2400" b="1" baseline="30000"/>
              <a:t>i</a:t>
            </a:r>
            <a:r>
              <a:rPr lang="en-US" altLang="zh-CN" sz="2400" b="1" baseline="-25000"/>
              <a:t>1</a:t>
            </a:r>
            <a:r>
              <a:rPr lang="en-US" altLang="zh-CN" sz="2400" b="1"/>
              <a:t>, T</a:t>
            </a:r>
            <a:r>
              <a:rPr lang="en-US" altLang="zh-CN" sz="2400" b="1" baseline="30000"/>
              <a:t>i</a:t>
            </a:r>
            <a:r>
              <a:rPr lang="en-US" altLang="zh-CN" sz="2400" b="1" baseline="-25000"/>
              <a:t>2</a:t>
            </a:r>
            <a:r>
              <a:rPr lang="en-US" altLang="zh-CN" sz="2400" b="1"/>
              <a:t>, N</a:t>
            </a:r>
            <a:r>
              <a:rPr lang="en-US" altLang="zh-CN" sz="2400" b="1" baseline="30000"/>
              <a:t>i</a:t>
            </a:r>
            <a:r>
              <a:rPr lang="en-US" altLang="zh-CN" sz="2400" b="1"/>
              <a:t>) or </a:t>
            </a:r>
            <a:r>
              <a:rPr lang="en-US" altLang="zh-CN" sz="2400" b="1">
                <a:sym typeface="+mn-ea"/>
              </a:rPr>
              <a:t>(b</a:t>
            </a:r>
            <a:r>
              <a:rPr lang="en-US" altLang="zh-CN" sz="2400" b="1" baseline="30000">
                <a:sym typeface="+mn-ea"/>
              </a:rPr>
              <a:t>i</a:t>
            </a:r>
            <a:r>
              <a:rPr lang="en-US" altLang="zh-CN" sz="2400" b="1" baseline="-25000">
                <a:sym typeface="+mn-ea"/>
              </a:rPr>
              <a:t>1</a:t>
            </a:r>
            <a:r>
              <a:rPr lang="en-US" altLang="zh-CN" sz="2400" b="1">
                <a:sym typeface="+mn-ea"/>
              </a:rPr>
              <a:t>, b</a:t>
            </a:r>
            <a:r>
              <a:rPr lang="en-US" altLang="zh-CN" sz="2400" b="1" baseline="30000">
                <a:sym typeface="+mn-ea"/>
              </a:rPr>
              <a:t>i</a:t>
            </a:r>
            <a:r>
              <a:rPr lang="en-US" altLang="zh-CN" sz="2400" b="1" baseline="-25000">
                <a:sym typeface="+mn-ea"/>
              </a:rPr>
              <a:t>2</a:t>
            </a:r>
            <a:r>
              <a:rPr lang="en-US" altLang="zh-CN" sz="2400" b="1">
                <a:sym typeface="+mn-ea"/>
              </a:rPr>
              <a:t>, N</a:t>
            </a:r>
            <a:r>
              <a:rPr lang="en-US" altLang="zh-CN" sz="2400" b="1" baseline="30000">
                <a:sym typeface="+mn-ea"/>
              </a:rPr>
              <a:t>i</a:t>
            </a:r>
            <a:r>
              <a:rPr lang="en-US" altLang="zh-CN" sz="2400" b="1">
                <a:sym typeface="+mn-ea"/>
              </a:rPr>
              <a:t>)</a:t>
            </a:r>
            <a:endParaRPr lang="en-US" altLang="zh-CN" sz="2400" b="1">
              <a:solidFill>
                <a:srgbClr val="7030A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85" y="3703955"/>
            <a:ext cx="3884295" cy="2837180"/>
          </a:xfrm>
          <a:prstGeom prst="rect">
            <a:avLst/>
          </a:prstGeom>
        </p:spPr>
      </p:pic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54805" y="3346450"/>
          <a:ext cx="4787265" cy="75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819400" imgH="444500" progId="Equation.KSEE3">
                  <p:embed/>
                </p:oleObj>
              </mc:Choice>
              <mc:Fallback>
                <p:oleObj name="" r:id="rId2" imgW="28194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54805" y="3346450"/>
                        <a:ext cx="4787265" cy="755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54488" y="4101465"/>
          <a:ext cx="1257300" cy="69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825500" imgH="457200" progId="Equation.KSEE3">
                  <p:embed/>
                </p:oleObj>
              </mc:Choice>
              <mc:Fallback>
                <p:oleObj name="" r:id="rId4" imgW="825500" imgH="457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4488" y="4101465"/>
                        <a:ext cx="1257300" cy="69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54805" y="5341620"/>
          <a:ext cx="4053205" cy="75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387600" imgH="444500" progId="Equation.KSEE3">
                  <p:embed/>
                </p:oleObj>
              </mc:Choice>
              <mc:Fallback>
                <p:oleObj name="" r:id="rId6" imgW="23876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54805" y="5341620"/>
                        <a:ext cx="4053205" cy="755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54805" y="6039485"/>
          <a:ext cx="2185035" cy="69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8" imgW="1435100" imgH="457200" progId="Equation.KSEE3">
                  <p:embed/>
                </p:oleObj>
              </mc:Choice>
              <mc:Fallback>
                <p:oleObj name="" r:id="rId8" imgW="1435100" imgH="457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54805" y="6039485"/>
                        <a:ext cx="2185035" cy="69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加号 10"/>
          <p:cNvSpPr/>
          <p:nvPr/>
        </p:nvSpPr>
        <p:spPr>
          <a:xfrm>
            <a:off x="4069080" y="4844415"/>
            <a:ext cx="591820" cy="646430"/>
          </a:xfrm>
          <a:prstGeom prst="mathPlus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32655" y="4929505"/>
          <a:ext cx="4348480" cy="47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0" imgW="2120900" imgH="228600" progId="Equation.KSEE3">
                  <p:embed/>
                </p:oleObj>
              </mc:Choice>
              <mc:Fallback>
                <p:oleObj name="" r:id="rId10" imgW="21209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32655" y="4929505"/>
                        <a:ext cx="4348480" cy="47561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" grpId="0"/>
      <p:bldP spid="1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1" name="Rectangle 11"/>
          <p:cNvSpPr>
            <a:spLocks noGrp="1" noChangeArrowheads="1"/>
          </p:cNvSpPr>
          <p:nvPr>
            <p:ph type="title"/>
          </p:nvPr>
        </p:nvSpPr>
        <p:spPr>
          <a:xfrm>
            <a:off x="2117725" y="2774950"/>
            <a:ext cx="4907915" cy="705485"/>
          </a:xfrm>
        </p:spPr>
        <p:txBody>
          <a:bodyPr>
            <a:noAutofit/>
          </a:bodyPr>
          <a:lstStyle/>
          <a:p>
            <a:r>
              <a:rPr lang="en-US" altLang="zh-CN" sz="4400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n-cs"/>
              </a:rPr>
              <a:t>III. Time Schedule</a:t>
            </a:r>
            <a:endParaRPr lang="en-US" altLang="zh-CN" sz="4400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3065</Words>
  <Application>WPS 演示</Application>
  <PresentationFormat>宽屏</PresentationFormat>
  <Paragraphs>163</Paragraphs>
  <Slides>22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SimSun</vt:lpstr>
      <vt:lpstr>Wingdings</vt:lpstr>
      <vt:lpstr>Microsoft YaHei</vt:lpstr>
      <vt:lpstr>Wingdings</vt:lpstr>
      <vt:lpstr>Arial Unicode MS</vt:lpstr>
      <vt:lpstr>Calibri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Mesh Representation: Linear Rotation-invariant Coordinates for Meshes</vt:lpstr>
      <vt:lpstr>Outline</vt:lpstr>
      <vt:lpstr>I. Self Introduction</vt:lpstr>
      <vt:lpstr>I.  Self Introduction </vt:lpstr>
      <vt:lpstr>II. Project Topic</vt:lpstr>
      <vt:lpstr>II.  Project Topic </vt:lpstr>
      <vt:lpstr>II.  Project Topic </vt:lpstr>
      <vt:lpstr>II.  Project Topic </vt:lpstr>
      <vt:lpstr>III. Time Schedule</vt:lpstr>
      <vt:lpstr>III.  Time Schedule </vt:lpstr>
      <vt:lpstr>III.  Time Schedule </vt:lpstr>
      <vt:lpstr>III.  Time Schedule </vt:lpstr>
      <vt:lpstr>III.  Time Schedule </vt:lpstr>
      <vt:lpstr>III.  Time Schedule </vt:lpstr>
      <vt:lpstr>IV. Challenges</vt:lpstr>
      <vt:lpstr>IV.  Challenges </vt:lpstr>
      <vt:lpstr>V. Plans to tackle difficulties</vt:lpstr>
      <vt:lpstr>V. Plans to tackle difficulties </vt:lpstr>
      <vt:lpstr>V. Plans to tackle difficulties </vt:lpstr>
      <vt:lpstr>V. Plans to tackle difficulties </vt:lpstr>
      <vt:lpstr>VI. Q&amp;A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ft1408351685</cp:lastModifiedBy>
  <cp:revision>291</cp:revision>
  <dcterms:created xsi:type="dcterms:W3CDTF">2019-06-19T02:08:00Z</dcterms:created>
  <dcterms:modified xsi:type="dcterms:W3CDTF">2021-03-18T18:25:29Z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EEA8794EF08D4173A4DC53EFE3AE99A0</vt:lpwstr>
  </property>
</Properties>
</file>